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9" r:id="rId2"/>
    <p:sldId id="278" r:id="rId3"/>
    <p:sldId id="281" r:id="rId4"/>
    <p:sldId id="279" r:id="rId5"/>
    <p:sldId id="280" r:id="rId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77" autoAdjust="0"/>
    <p:restoredTop sz="94660"/>
  </p:normalViewPr>
  <p:slideViewPr>
    <p:cSldViewPr snapToGrid="0">
      <p:cViewPr varScale="1">
        <p:scale>
          <a:sx n="73" d="100"/>
          <a:sy n="73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1307940" y="1696510"/>
            <a:ext cx="9491240" cy="969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T99X171.00 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Control Run </a:t>
            </a:r>
            <a:endParaRPr lang="en-US" sz="4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Test 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Yield Rate</a:t>
            </a:r>
            <a:endParaRPr lang="en-US" altLang="zh-TW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9D8CAD-AB3D-4505-ADFB-8E6AA406D68B}"/>
              </a:ext>
            </a:extLst>
          </p:cNvPr>
          <p:cNvSpPr/>
          <p:nvPr/>
        </p:nvSpPr>
        <p:spPr>
          <a:xfrm>
            <a:off x="8090703" y="5925285"/>
            <a:ext cx="495396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Prepare by: PE- </a:t>
            </a:r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endParaRPr lang="en-US" altLang="zh-TW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Date: </a:t>
            </a:r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Jan 28</a:t>
            </a:r>
            <a:r>
              <a:rPr lang="en-US" altLang="zh-TW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en-US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02015" y="92566"/>
            <a:ext cx="5349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 Run Content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8507" y="738897"/>
            <a:ext cx="11617117" cy="1524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Issue: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T99X171.00 model need to do control run 100pcs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verify 2nd source for location U401(current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source: 039.00272.005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2nd source: 038.00002.G05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Detail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135" y="5073319"/>
            <a:ext cx="11882961" cy="115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Purpose: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Due to main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source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shortage seriously, need build control run to check function of 2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source material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source P/N: 038.00002.G05 location U401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193061"/>
              </p:ext>
            </p:extLst>
          </p:nvPr>
        </p:nvGraphicFramePr>
        <p:xfrm>
          <a:off x="362681" y="2667184"/>
          <a:ext cx="7109273" cy="1781208"/>
        </p:xfrm>
        <a:graphic>
          <a:graphicData uri="http://schemas.openxmlformats.org/drawingml/2006/table">
            <a:tbl>
              <a:tblPr/>
              <a:tblGrid>
                <a:gridCol w="407358">
                  <a:extLst>
                    <a:ext uri="{9D8B030D-6E8A-4147-A177-3AD203B41FA5}">
                      <a16:colId xmlns:a16="http://schemas.microsoft.com/office/drawing/2014/main" val="2261752093"/>
                    </a:ext>
                  </a:extLst>
                </a:gridCol>
                <a:gridCol w="1123008">
                  <a:extLst>
                    <a:ext uri="{9D8B030D-6E8A-4147-A177-3AD203B41FA5}">
                      <a16:colId xmlns:a16="http://schemas.microsoft.com/office/drawing/2014/main" val="885445191"/>
                    </a:ext>
                  </a:extLst>
                </a:gridCol>
                <a:gridCol w="1123199">
                  <a:extLst>
                    <a:ext uri="{9D8B030D-6E8A-4147-A177-3AD203B41FA5}">
                      <a16:colId xmlns:a16="http://schemas.microsoft.com/office/drawing/2014/main" val="2253015483"/>
                    </a:ext>
                  </a:extLst>
                </a:gridCol>
                <a:gridCol w="693984">
                  <a:extLst>
                    <a:ext uri="{9D8B030D-6E8A-4147-A177-3AD203B41FA5}">
                      <a16:colId xmlns:a16="http://schemas.microsoft.com/office/drawing/2014/main" val="1776279666"/>
                    </a:ext>
                  </a:extLst>
                </a:gridCol>
                <a:gridCol w="1953467">
                  <a:extLst>
                    <a:ext uri="{9D8B030D-6E8A-4147-A177-3AD203B41FA5}">
                      <a16:colId xmlns:a16="http://schemas.microsoft.com/office/drawing/2014/main" val="3755498894"/>
                    </a:ext>
                  </a:extLst>
                </a:gridCol>
                <a:gridCol w="1808257">
                  <a:extLst>
                    <a:ext uri="{9D8B030D-6E8A-4147-A177-3AD203B41FA5}">
                      <a16:colId xmlns:a16="http://schemas.microsoft.com/office/drawing/2014/main" val="2087372075"/>
                    </a:ext>
                  </a:extLst>
                </a:gridCol>
              </a:tblGrid>
              <a:tr h="4337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No.#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Main source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source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Describe Material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Vendor 2</a:t>
                      </a:r>
                      <a:r>
                        <a:rPr lang="en-US" sz="12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source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456591"/>
                  </a:ext>
                </a:extLst>
              </a:tr>
              <a:tr h="13474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039.00272.005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038.00002.G05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U401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TPV809S-3TR reset 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3PEAK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1541649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774" y="2042256"/>
            <a:ext cx="4087850" cy="312289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32428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61815" y="59879"/>
            <a:ext cx="577042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Control Run Procedure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508652"/>
              </p:ext>
            </p:extLst>
          </p:nvPr>
        </p:nvGraphicFramePr>
        <p:xfrm>
          <a:off x="461524" y="2154184"/>
          <a:ext cx="11371006" cy="3595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7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8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50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647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Step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Items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Contents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Remark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232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Kitting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Provide</a:t>
                      </a:r>
                      <a:r>
                        <a:rPr lang="en-US" sz="1400" b="0" baseline="0" dirty="0">
                          <a:latin typeface="Arial" pitchFamily="34" charset="0"/>
                          <a:cs typeface="Arial" pitchFamily="34" charset="0"/>
                        </a:rPr>
                        <a:t> material to do control run</a:t>
                      </a:r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545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SMT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Surface mounting technology </a:t>
                      </a:r>
                      <a:endParaRPr lang="en-US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Check first PCB</a:t>
                      </a:r>
                      <a:r>
                        <a:rPr lang="en-US" sz="1400" b="0" baseline="0" dirty="0">
                          <a:latin typeface="Arial" pitchFamily="34" charset="0"/>
                          <a:cs typeface="Arial" pitchFamily="34" charset="0"/>
                        </a:rPr>
                        <a:t> to make sure control run material</a:t>
                      </a:r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799615"/>
                  </a:ext>
                </a:extLst>
              </a:tr>
              <a:tr h="332947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3</a:t>
                      </a:r>
                      <a:endParaRPr lang="en-US" sz="16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AOI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AOI 100% PCBA before</a:t>
                      </a:r>
                      <a:r>
                        <a:rPr lang="en-US" sz="1400" b="0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and after </a:t>
                      </a:r>
                      <a:r>
                        <a:rPr lang="en-US" sz="1400" b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Re-flow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Make sure none process issue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471257"/>
                  </a:ext>
                </a:extLst>
              </a:tr>
              <a:tr h="332947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4</a:t>
                      </a:r>
                      <a:endParaRPr lang="en-US" sz="16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X-ray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X-ray 100%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baseline="0" dirty="0">
                          <a:latin typeface="Arial" pitchFamily="34" charset="0"/>
                          <a:cs typeface="Arial" pitchFamily="34" charset="0"/>
                        </a:rPr>
                        <a:t>Take X-ray 100% to check </a:t>
                      </a:r>
                      <a:r>
                        <a:rPr lang="en-US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solder short</a:t>
                      </a:r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147178"/>
                  </a:ext>
                </a:extLst>
              </a:tr>
              <a:tr h="332947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5</a:t>
                      </a:r>
                      <a:endParaRPr lang="en-US" sz="16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PTH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Paste through hole 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Check</a:t>
                      </a:r>
                      <a:r>
                        <a:rPr lang="en-US" sz="1400" b="0" baseline="0" dirty="0">
                          <a:latin typeface="Arial" pitchFamily="34" charset="0"/>
                          <a:cs typeface="Arial" pitchFamily="34" charset="0"/>
                        </a:rPr>
                        <a:t> VI material polarity</a:t>
                      </a:r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8443004"/>
                  </a:ext>
                </a:extLst>
              </a:tr>
              <a:tr h="451665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FATP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Focus</a:t>
                      </a: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on new material </a:t>
                      </a:r>
                      <a:r>
                        <a:rPr lang="en-US" sz="1400" kern="1200" baseline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location </a:t>
                      </a:r>
                      <a:r>
                        <a:rPr lang="en-US" sz="1400" kern="1200" baseline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U401 with P/N: </a:t>
                      </a: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038.00002.G05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Check if NG products are related to 2nd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source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material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confirm symptom &amp; FA </a:t>
                      </a:r>
                      <a:r>
                        <a:rPr lang="en-US" sz="1400" b="0" i="0" u="none" strike="noStrike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</a:t>
                      </a:r>
                      <a:r>
                        <a:rPr lang="en-US" sz="1400" b="0" i="0" u="none" strike="noStrike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1665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latin typeface="Arial" pitchFamily="34" charset="0"/>
                          <a:cs typeface="Arial" pitchFamily="34" charset="0"/>
                        </a:rPr>
                        <a:t>Power on/off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100% power</a:t>
                      </a:r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 on /off 30times (on </a:t>
                      </a:r>
                      <a:r>
                        <a:rPr lang="en-US" sz="1400" baseline="0">
                          <a:latin typeface="Arial" pitchFamily="34" charset="0"/>
                          <a:cs typeface="Arial" pitchFamily="34" charset="0"/>
                        </a:rPr>
                        <a:t>: 3 </a:t>
                      </a:r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mins/ off : 30 seconds)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1665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OBA ( </a:t>
                      </a:r>
                      <a:r>
                        <a:rPr lang="en-US" sz="1400"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r>
                        <a:rPr lang="en-US" sz="1400" smtClean="0">
                          <a:latin typeface="Arial" pitchFamily="34" charset="0"/>
                          <a:cs typeface="Arial" pitchFamily="34" charset="0"/>
                        </a:rPr>
                        <a:t>%)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Check function</a:t>
                      </a:r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 of products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1453854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260117" y="498397"/>
            <a:ext cx="115724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Process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as below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Kitting =&gt; SMT ( Use new U401 (P/N: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038.00002.G05)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=&gt; AOI =&gt; X-ray(100%) =&gt; PTH =&gt; IPQC VI 100% =&gt; LINK =&gt; UK =&gt; FT1 =&gt; FT2 =&gt;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Burnin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8 hours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(5%) =&gt; FT3 (5%) =&gt; RC =&gt;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Burnin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6mins =&gt; RC1 ==&gt; Power on/off in 30 times ( power on: 3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mins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/ power off: 30s) =&gt; OBA (100%) =&gt; RC2 =&gt; ORT =&gt; VI =&gt; Packing =&gt; FG.</a:t>
            </a:r>
          </a:p>
        </p:txBody>
      </p:sp>
      <p:sp>
        <p:nvSpPr>
          <p:cNvPr id="3" name="Rectangle 2"/>
          <p:cNvSpPr/>
          <p:nvPr/>
        </p:nvSpPr>
        <p:spPr>
          <a:xfrm>
            <a:off x="362672" y="5835613"/>
            <a:ext cx="114698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Remark: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RD and customer request that we don't need to use RCU (311.00106.005LT) and ADP (381.00607.005LT) at packing station for this MO.</a:t>
            </a:r>
          </a:p>
        </p:txBody>
      </p:sp>
    </p:spTree>
    <p:extLst>
      <p:ext uri="{BB962C8B-B14F-4D97-AF65-F5344CB8AC3E}">
        <p14:creationId xmlns:p14="http://schemas.microsoft.com/office/powerpoint/2010/main" val="2005427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1" y="-33428"/>
            <a:ext cx="3826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Test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Yield Rate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088" y="14655800"/>
            <a:ext cx="31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81000"/>
            <a:ext cx="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81000"/>
            <a:ext cx="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673840"/>
              </p:ext>
            </p:extLst>
          </p:nvPr>
        </p:nvGraphicFramePr>
        <p:xfrm>
          <a:off x="353493" y="752475"/>
          <a:ext cx="11533239" cy="5604088"/>
        </p:xfrm>
        <a:graphic>
          <a:graphicData uri="http://schemas.openxmlformats.org/drawingml/2006/table">
            <a:tbl>
              <a:tblPr/>
              <a:tblGrid>
                <a:gridCol w="1401016">
                  <a:extLst>
                    <a:ext uri="{9D8B030D-6E8A-4147-A177-3AD203B41FA5}">
                      <a16:colId xmlns:a16="http://schemas.microsoft.com/office/drawing/2014/main" val="2504103322"/>
                    </a:ext>
                  </a:extLst>
                </a:gridCol>
                <a:gridCol w="1161368">
                  <a:extLst>
                    <a:ext uri="{9D8B030D-6E8A-4147-A177-3AD203B41FA5}">
                      <a16:colId xmlns:a16="http://schemas.microsoft.com/office/drawing/2014/main" val="722736272"/>
                    </a:ext>
                  </a:extLst>
                </a:gridCol>
                <a:gridCol w="248237">
                  <a:extLst>
                    <a:ext uri="{9D8B030D-6E8A-4147-A177-3AD203B41FA5}">
                      <a16:colId xmlns:a16="http://schemas.microsoft.com/office/drawing/2014/main" val="2262040271"/>
                    </a:ext>
                  </a:extLst>
                </a:gridCol>
                <a:gridCol w="158996">
                  <a:extLst>
                    <a:ext uri="{9D8B030D-6E8A-4147-A177-3AD203B41FA5}">
                      <a16:colId xmlns:a16="http://schemas.microsoft.com/office/drawing/2014/main" val="2075962276"/>
                    </a:ext>
                  </a:extLst>
                </a:gridCol>
                <a:gridCol w="1402691">
                  <a:extLst>
                    <a:ext uri="{9D8B030D-6E8A-4147-A177-3AD203B41FA5}">
                      <a16:colId xmlns:a16="http://schemas.microsoft.com/office/drawing/2014/main" val="24130462"/>
                    </a:ext>
                  </a:extLst>
                </a:gridCol>
                <a:gridCol w="1957399">
                  <a:extLst>
                    <a:ext uri="{9D8B030D-6E8A-4147-A177-3AD203B41FA5}">
                      <a16:colId xmlns:a16="http://schemas.microsoft.com/office/drawing/2014/main" val="1618174838"/>
                    </a:ext>
                  </a:extLst>
                </a:gridCol>
                <a:gridCol w="3499185">
                  <a:extLst>
                    <a:ext uri="{9D8B030D-6E8A-4147-A177-3AD203B41FA5}">
                      <a16:colId xmlns:a16="http://schemas.microsoft.com/office/drawing/2014/main" val="3980904722"/>
                    </a:ext>
                  </a:extLst>
                </a:gridCol>
                <a:gridCol w="1090983">
                  <a:extLst>
                    <a:ext uri="{9D8B030D-6E8A-4147-A177-3AD203B41FA5}">
                      <a16:colId xmlns:a16="http://schemas.microsoft.com/office/drawing/2014/main" val="1604465993"/>
                    </a:ext>
                  </a:extLst>
                </a:gridCol>
                <a:gridCol w="613364">
                  <a:extLst>
                    <a:ext uri="{9D8B030D-6E8A-4147-A177-3AD203B41FA5}">
                      <a16:colId xmlns:a16="http://schemas.microsoft.com/office/drawing/2014/main" val="573697071"/>
                    </a:ext>
                  </a:extLst>
                </a:gridCol>
              </a:tblGrid>
              <a:tr h="142260">
                <a:tc rowSpan="7" gridSpan="4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7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7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 Name: T99X171.00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38825"/>
                  </a:ext>
                </a:extLst>
              </a:tr>
              <a:tr h="142260"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Quantity: 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100pcs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75388"/>
                  </a:ext>
                </a:extLst>
              </a:tr>
              <a:tr h="142260"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Version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0bL4C</a:t>
                      </a:r>
                      <a:endParaRPr lang="en-US" sz="7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262270"/>
                  </a:ext>
                </a:extLst>
              </a:tr>
              <a:tr h="142260"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Production image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 kern="120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k000b-523r06_SD_fac-20211001</a:t>
                      </a:r>
                      <a:endParaRPr lang="en-US" sz="700" b="1" i="0" u="none" strike="noStrike" kern="12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700107"/>
                  </a:ext>
                </a:extLst>
              </a:tr>
              <a:tr h="142260"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Customer image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 kern="120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15.531.10</a:t>
                      </a:r>
                      <a:endParaRPr lang="en-US" sz="700" b="1" i="0" u="none" strike="noStrike" kern="12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537308"/>
                  </a:ext>
                </a:extLst>
              </a:tr>
              <a:tr h="142260"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 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 kern="120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2643000985</a:t>
                      </a:r>
                      <a:endParaRPr lang="en-US" sz="700" b="1" i="0" u="none" strike="noStrike" kern="120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198697"/>
                  </a:ext>
                </a:extLst>
              </a:tr>
              <a:tr h="142260"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2022/01/26</a:t>
                      </a:r>
                      <a:endParaRPr lang="en-US" sz="700" b="1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208914"/>
                  </a:ext>
                </a:extLst>
              </a:tr>
              <a:tr h="165181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1.Product Yield &amp; FA Report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037954"/>
                  </a:ext>
                </a:extLst>
              </a:tr>
              <a:tr h="1618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Customer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 Model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Station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Yield Rate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Statistical 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Yield Rate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16985"/>
                  </a:ext>
                </a:extLst>
              </a:tr>
              <a:tr h="165181">
                <a:tc rowSpan="26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 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6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T99X171.00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gridSpan="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100.00%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009423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138633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350714"/>
                  </a:ext>
                </a:extLst>
              </a:tr>
              <a:tr h="1618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09130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100.00%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391144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193240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786026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Yield Rate(%)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735691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100.00%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875577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999959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48551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614484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100.00%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089413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556707"/>
                  </a:ext>
                </a:extLst>
              </a:tr>
              <a:tr h="1618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485249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67735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100.00%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683040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836697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882621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901427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100.00%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677810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478332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1003"/>
                  </a:ext>
                </a:extLst>
              </a:tr>
              <a:tr h="1651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Yield Rate(%)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683909"/>
                  </a:ext>
                </a:extLst>
              </a:tr>
              <a:tr h="1618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Final  Yield Rate(%)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100.00%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200131"/>
                  </a:ext>
                </a:extLst>
              </a:tr>
              <a:tr h="1618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>
                        <a:effectLst/>
                        <a:latin typeface="新細明體"/>
                      </a:endParaRP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151" marR="4151" marT="41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4068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3445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15953" y="0"/>
            <a:ext cx="2904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11" y="689864"/>
            <a:ext cx="11341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>
                <a:latin typeface="Aril"/>
              </a:rPr>
              <a:t>The final test yield rate is : </a:t>
            </a:r>
            <a:r>
              <a:rPr lang="en-US" dirty="0">
                <a:solidFill>
                  <a:srgbClr val="00B050"/>
                </a:solidFill>
                <a:latin typeface="Aril"/>
              </a:rPr>
              <a:t>100</a:t>
            </a:r>
            <a:r>
              <a:rPr lang="en-US" dirty="0" smtClean="0">
                <a:solidFill>
                  <a:srgbClr val="00B050"/>
                </a:solidFill>
                <a:latin typeface="Aril"/>
              </a:rPr>
              <a:t>%.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Base on</a:t>
            </a:r>
            <a:r>
              <a:rPr lang="en-US" smtClean="0">
                <a:solidFill>
                  <a:srgbClr val="00B050"/>
                </a:solidFill>
                <a:latin typeface="Aril"/>
              </a:rPr>
              <a:t>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power on/off &amp; test OBA result 100pcs :  Don’t find out any product function fail related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to 2nd source for location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U401, P/N: 038.00002.G05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run result is </a:t>
            </a:r>
            <a:r>
              <a:rPr lang="en-US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. Factory can apply for MP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369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4115</TotalTime>
  <Words>529</Words>
  <Application>Microsoft Office PowerPoint</Application>
  <PresentationFormat>Widescreen</PresentationFormat>
  <Paragraphs>155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Aril</vt:lpstr>
      <vt:lpstr>新細明體</vt:lpstr>
      <vt:lpstr>宋体</vt:lpstr>
      <vt:lpstr>Arial</vt:lpstr>
      <vt:lpstr>Calibri</vt:lpstr>
      <vt:lpstr>Calibri Light</vt:lpstr>
      <vt:lpstr>Wingdings</vt:lpstr>
      <vt:lpstr>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Nhat Nam Nguyen</cp:lastModifiedBy>
  <cp:revision>202</cp:revision>
  <dcterms:created xsi:type="dcterms:W3CDTF">2018-11-16T05:26:15Z</dcterms:created>
  <dcterms:modified xsi:type="dcterms:W3CDTF">2022-01-29T03:58:28Z</dcterms:modified>
</cp:coreProperties>
</file>